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70" r:id="rId2"/>
    <p:sldId id="322" r:id="rId3"/>
    <p:sldId id="325" r:id="rId4"/>
    <p:sldId id="259" r:id="rId5"/>
    <p:sldId id="346" r:id="rId6"/>
    <p:sldId id="348" r:id="rId7"/>
    <p:sldId id="260" r:id="rId8"/>
    <p:sldId id="335" r:id="rId9"/>
    <p:sldId id="328" r:id="rId10"/>
    <p:sldId id="344" r:id="rId11"/>
    <p:sldId id="266" r:id="rId12"/>
    <p:sldId id="347" r:id="rId13"/>
    <p:sldId id="330" r:id="rId14"/>
    <p:sldId id="334" r:id="rId15"/>
    <p:sldId id="345" r:id="rId16"/>
    <p:sldId id="269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3E432"/>
    <a:srgbClr val="E2E41A"/>
    <a:srgbClr val="E42235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383" autoAdjust="0"/>
    <p:restoredTop sz="89020" autoAdjust="0"/>
  </p:normalViewPr>
  <p:slideViewPr>
    <p:cSldViewPr snapToGrid="0" snapToObjects="1">
      <p:cViewPr>
        <p:scale>
          <a:sx n="68" d="100"/>
          <a:sy n="68" d="100"/>
        </p:scale>
        <p:origin x="-413" y="115"/>
      </p:cViewPr>
      <p:guideLst>
        <p:guide orient="horz" pos="594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80" y="4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B3518A-4B55-AE44-AE6C-BB3BCF24E748}" type="datetime1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AF59276-EAC8-2D47-9F08-8643C774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F8B293-4BB5-7B43-9483-3921BA569E2B}" type="datetime1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8F3AB-CE5B-CB44-B99C-326645F4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5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77FD-9432-D948-B35F-9B7BD5FDF8A1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5B1-00BC-F24C-BCEC-28008885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F2DC-6832-8E41-AC2E-3AF4D3AEB5C9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D768-44BE-6743-A8B9-166A0DAF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8182-9AA4-0743-923D-82C285352A06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90-B66E-9446-803C-8BA15407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E7A9-800B-2E4E-A043-9B5691CC9FA1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B316-9619-6B4E-B1F0-FEF328F2B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F243-EC49-7C46-9BC8-A818147A19FB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EF4-70FA-7C49-9E9C-054C23DA1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720-4AE0-5847-B11F-DEF5AF537B8F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C786-7364-A040-B2E9-EDCE5FBC1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F585-28E5-C545-9306-FD069836D8D2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9325-A65C-7345-837C-B4A8AEE58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5BB6-28DD-B24F-8555-4BD5AE3B47FC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FB3-F15E-8345-836A-94D8C3ED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4E0-751B-754E-A5F8-B15C0C1E3F02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5204-6ED0-B74A-9903-DF21F0FF8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D88-0525-E94A-88E7-0E3B44FB848C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FAEE-24A7-384D-B55D-729395BC1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691C-2DB8-134B-B504-BD2001467E78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4BF-373E-6F4E-BFC5-7B5BE8907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6B31609-0C0F-4844-A33F-169D0E686C81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3D0C45-70BD-B343-A3E4-4468B1F6B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roup 397"/>
          <p:cNvGrpSpPr/>
          <p:nvPr/>
        </p:nvGrpSpPr>
        <p:grpSpPr>
          <a:xfrm>
            <a:off x="0" y="0"/>
            <a:ext cx="8577263" cy="1436688"/>
            <a:chOff x="0" y="0"/>
            <a:chExt cx="8577263" cy="1436688"/>
          </a:xfrm>
          <a:noFill/>
        </p:grpSpPr>
        <p:sp>
          <p:nvSpPr>
            <p:cNvPr id="399" name="Rectangle 398"/>
            <p:cNvSpPr/>
            <p:nvPr/>
          </p:nvSpPr>
          <p:spPr bwMode="auto">
            <a:xfrm>
              <a:off x="0" y="0"/>
              <a:ext cx="4762500" cy="1436688"/>
            </a:xfrm>
            <a:prstGeom prst="rect">
              <a:avLst/>
            </a:prstGeom>
            <a:solidFill>
              <a:schemeClr val="bg1">
                <a:lumMod val="95000"/>
                <a:alpha val="5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0" name="Rectangle 2"/>
            <p:cNvSpPr>
              <a:spLocks/>
            </p:cNvSpPr>
            <p:nvPr/>
          </p:nvSpPr>
          <p:spPr bwMode="auto">
            <a:xfrm>
              <a:off x="246063" y="167808"/>
              <a:ext cx="8331200" cy="11172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r>
                <a:rPr lang="en-US" sz="3600" b="1" dirty="0" smtClean="0">
                  <a:latin typeface="Gill Sans" charset="0"/>
                  <a:cs typeface="Gill Sans" charset="0"/>
                </a:rPr>
                <a:t>Cancer </a:t>
              </a:r>
            </a:p>
            <a:p>
              <a:r>
                <a:rPr lang="en-US" sz="3600" b="1" dirty="0" smtClean="0">
                  <a:latin typeface="Gill Sans" charset="0"/>
                  <a:cs typeface="Gill Sans" charset="0"/>
                </a:rPr>
                <a:t>Lesson 1.4</a:t>
              </a:r>
              <a:endParaRPr lang="en-US" sz="3600" b="1" dirty="0">
                <a:cs typeface="Gill Sans" charset="0"/>
              </a:endParaRPr>
            </a:p>
            <a:p>
              <a:r>
                <a:rPr lang="en-US" sz="2500" b="1" dirty="0">
                  <a:cs typeface="Gill Sans" charset="0"/>
                </a:rPr>
                <a:t> </a:t>
              </a:r>
              <a:endParaRPr lang="en-US" dirty="0">
                <a:latin typeface="Cambria Bold" charset="0"/>
                <a:cs typeface="Cambria Bold" charset="0"/>
                <a:sym typeface="Cambria Bold" charset="0"/>
              </a:endParaRPr>
            </a:p>
          </p:txBody>
        </p:sp>
      </p:grpSp>
      <p:sp>
        <p:nvSpPr>
          <p:cNvPr id="412" name="TextBox 5"/>
          <p:cNvSpPr txBox="1">
            <a:spLocks noChangeArrowheads="1"/>
          </p:cNvSpPr>
          <p:nvPr/>
        </p:nvSpPr>
        <p:spPr bwMode="auto">
          <a:xfrm>
            <a:off x="246063" y="1544930"/>
            <a:ext cx="87360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>
                <a:latin typeface="Gill Sans"/>
                <a:cs typeface="Gill Sans"/>
              </a:rPr>
              <a:t>How can we identify a novel carcinogen?</a:t>
            </a:r>
            <a:endParaRPr lang="en-US" sz="3600" b="1" dirty="0" smtClean="0">
              <a:latin typeface="Gill Sans"/>
              <a:cs typeface="Gill San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037" y="2778169"/>
            <a:ext cx="4919925" cy="32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Hill’s postulates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postulate </a:t>
            </a:r>
            <a:r>
              <a:rPr lang="en-US" u="sng" dirty="0" smtClean="0"/>
              <a:t>eliminates</a:t>
            </a:r>
            <a:r>
              <a:rPr lang="en-US" dirty="0" smtClean="0"/>
              <a:t> alternate explanations.</a:t>
            </a:r>
          </a:p>
          <a:p>
            <a:endParaRPr lang="en-US" dirty="0" smtClean="0"/>
          </a:p>
          <a:p>
            <a:r>
              <a:rPr lang="en-US" dirty="0" smtClean="0"/>
              <a:t>The more postulates fulfilled, the less likely it is to be a correlation, the more likely it is to be causation.</a:t>
            </a:r>
          </a:p>
          <a:p>
            <a:endParaRPr lang="en-US" dirty="0" smtClean="0"/>
          </a:p>
          <a:p>
            <a:r>
              <a:rPr lang="en-US" dirty="0" smtClean="0"/>
              <a:t>Postulates must fulfill scientific rigor.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9143" y="936485"/>
            <a:ext cx="8236857" cy="72361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Hill’s postulates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latin typeface="+mn-lt"/>
                <a:ea typeface="ヒラギノ角ゴ ProN W3" charset="0"/>
                <a:cs typeface="Arial" charset="0"/>
                <a:sym typeface="Arial" charset="0"/>
              </a:rPr>
              <a:t>The </a:t>
            </a:r>
            <a:r>
              <a:rPr lang="en-US" sz="2800" dirty="0" smtClean="0">
                <a:latin typeface="+mn-lt"/>
                <a:ea typeface="ヒラギノ角ゴ ProN W3" charset="0"/>
                <a:cs typeface="Arial" charset="0"/>
                <a:sym typeface="Arial" charset="0"/>
              </a:rPr>
              <a:t>relationship between </a:t>
            </a:r>
            <a:r>
              <a:rPr lang="en-US" sz="2800" dirty="0">
                <a:latin typeface="+mn-lt"/>
                <a:ea typeface="ヒラギノ角ゴ ProN W3" charset="0"/>
                <a:cs typeface="Arial" charset="0"/>
                <a:sym typeface="Arial" charset="0"/>
              </a:rPr>
              <a:t>a proposed carcinogen and a cancer must be: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35306" y="2577236"/>
            <a:ext cx="8196148" cy="3665906"/>
          </a:xfrm>
          <a:prstGeom prst="rect">
            <a:avLst/>
          </a:prstGeom>
          <a:noFill/>
        </p:spPr>
        <p:txBody>
          <a:bodyPr wrap="none" lIns="64291" tIns="32146" rIns="64291" bIns="32146">
            <a:spAutoFit/>
          </a:bodyPr>
          <a:lstStyle/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Plausible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Strong</a:t>
            </a:r>
            <a:endParaRPr lang="en-US" sz="2400" dirty="0"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>
                <a:latin typeface="+mn-lt"/>
              </a:rPr>
              <a:t>Consistent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>
                <a:latin typeface="+mn-lt"/>
              </a:rPr>
              <a:t>Specific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>
                <a:latin typeface="+mn-lt"/>
              </a:rPr>
              <a:t>Coherent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Time - </a:t>
            </a:r>
            <a:r>
              <a:rPr lang="en-US" sz="2400" dirty="0" smtClean="0">
                <a:latin typeface="+mn-lt"/>
              </a:rPr>
              <a:t>Cause </a:t>
            </a:r>
            <a:r>
              <a:rPr lang="en-US" sz="2400" dirty="0" smtClean="0">
                <a:latin typeface="+mn-lt"/>
              </a:rPr>
              <a:t>has to precede effect</a:t>
            </a:r>
            <a:endParaRPr lang="en-US" sz="2400" dirty="0"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Dose - Bigger </a:t>
            </a:r>
            <a:r>
              <a:rPr lang="en-US" sz="2400" dirty="0" smtClean="0">
                <a:latin typeface="+mn-lt"/>
              </a:rPr>
              <a:t>doses must </a:t>
            </a:r>
            <a:r>
              <a:rPr lang="en-US" sz="2400" dirty="0">
                <a:latin typeface="+mn-lt"/>
              </a:rPr>
              <a:t>produce larger </a:t>
            </a:r>
            <a:r>
              <a:rPr lang="en-US" sz="2400" dirty="0" smtClean="0">
                <a:latin typeface="+mn-lt"/>
              </a:rPr>
              <a:t>effects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Different forms of the carcinogen must behave similarly</a:t>
            </a:r>
            <a:endParaRPr lang="en-US" sz="2400" dirty="0"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Different circumstances of exposure must give </a:t>
            </a:r>
            <a:r>
              <a:rPr lang="en-US" sz="2400" dirty="0">
                <a:latin typeface="+mn-lt"/>
              </a:rPr>
              <a:t>similar results</a:t>
            </a:r>
          </a:p>
          <a:p>
            <a:pPr algn="l"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58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151"/>
            <a:ext cx="8229600" cy="1143000"/>
          </a:xfrm>
        </p:spPr>
        <p:txBody>
          <a:bodyPr/>
          <a:lstStyle/>
          <a:p>
            <a:r>
              <a:rPr lang="en-US" sz="3200" dirty="0" smtClean="0"/>
              <a:t>Hills’ postulates for cigarette smoking and cancer</a:t>
            </a:r>
            <a:endParaRPr lang="en-US" sz="3200" dirty="0"/>
          </a:p>
        </p:txBody>
      </p:sp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09524"/>
              </p:ext>
            </p:extLst>
          </p:nvPr>
        </p:nvGraphicFramePr>
        <p:xfrm>
          <a:off x="88595" y="1226816"/>
          <a:ext cx="8744925" cy="4756917"/>
        </p:xfrm>
        <a:graphic>
          <a:graphicData uri="http://schemas.openxmlformats.org/drawingml/2006/table">
            <a:tbl>
              <a:tblPr/>
              <a:tblGrid>
                <a:gridCol w="2582004"/>
                <a:gridCol w="6162921"/>
              </a:tblGrid>
              <a:tr h="491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Plausible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Strong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Consistent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Specific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Coherent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Time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Dose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Different forms give same results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  <a:sym typeface="Arial" charset="0"/>
                        </a:rPr>
                        <a:t>Different exposure gives same result</a:t>
                      </a: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50800" marR="50800" marT="50796" marB="5079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72245" y="2202263"/>
            <a:ext cx="5967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Two independent studies came up with the same result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9218" y="2608783"/>
            <a:ext cx="5933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Smoke enters mouth &amp; lung. Cancer is in mouth &amp; lung</a:t>
            </a:r>
            <a:endParaRPr lang="en-US" sz="20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1539" y="3076388"/>
            <a:ext cx="5749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All studies on tobacco tar give similar results</a:t>
            </a:r>
            <a:endParaRPr lang="en-US" sz="2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1539" y="3528385"/>
            <a:ext cx="5749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Likelihood of cancer related to time person smokes</a:t>
            </a:r>
            <a:endParaRPr lang="en-US" sz="20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2011" y="3987010"/>
            <a:ext cx="608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Likelihood of cancer related to amount a person  smokes</a:t>
            </a:r>
            <a:endParaRPr lang="en-US" sz="20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1539" y="4595993"/>
            <a:ext cx="5749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Painting tobacco tar on the skin also causes cancer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1539" y="5156788"/>
            <a:ext cx="5749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Smoking also correlated with lung, lip, throat and esophageal, also exposed to tobacco tar.</a:t>
            </a:r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8775" y="1264164"/>
            <a:ext cx="4134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buSzPct val="171000"/>
              <a:tabLst>
                <a:tab pos="914400" algn="l"/>
              </a:tabLst>
              <a:defRPr/>
            </a:pPr>
            <a:r>
              <a:rPr lang="en-US" sz="2000" dirty="0">
                <a:latin typeface="+mj-lt"/>
              </a:rPr>
              <a:t>Smoke is inhaled: cancer is in the lung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14387" y="1701622"/>
            <a:ext cx="548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buSzPct val="171000"/>
              <a:tabLst>
                <a:tab pos="914400" algn="l"/>
              </a:tabLst>
              <a:defRPr/>
            </a:pPr>
            <a:r>
              <a:rPr lang="en-US" sz="2000" dirty="0">
                <a:latin typeface="+mj-lt"/>
              </a:rPr>
              <a:t>Smokers have a 5-10 fold higher risk of lung cancer</a:t>
            </a:r>
          </a:p>
        </p:txBody>
      </p:sp>
    </p:spTree>
    <p:extLst>
      <p:ext uri="{BB962C8B-B14F-4D97-AF65-F5344CB8AC3E}">
        <p14:creationId xmlns:p14="http://schemas.microsoft.com/office/powerpoint/2010/main" val="6166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84365" y="626687"/>
            <a:ext cx="8959635" cy="72361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Activity: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i="1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89154" y="1430160"/>
            <a:ext cx="8229600" cy="45593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endParaRPr lang="en-US" dirty="0">
              <a:latin typeface="Gill Sans"/>
              <a:ea typeface="ヒラギノ明朝 ProN W3" charset="0"/>
              <a:cs typeface="Gill Sans"/>
              <a:sym typeface="Times New Roman" charset="0"/>
            </a:endParaRPr>
          </a:p>
          <a:p>
            <a:pPr marL="0" indent="0">
              <a:buNone/>
            </a:pPr>
            <a:endParaRPr lang="en-US" dirty="0">
              <a:latin typeface="Gill Sans"/>
              <a:ea typeface="ヒラギノ明朝 ProN W3" charset="0"/>
              <a:cs typeface="Gill Sans"/>
              <a:sym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154" y="1493813"/>
            <a:ext cx="8403492" cy="343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Gill Sans"/>
              </a:rPr>
              <a:t>Use Hill’s postulates to identify whether the following agents act as carcinogens:</a:t>
            </a:r>
          </a:p>
          <a:p>
            <a:endParaRPr lang="en-US" sz="2800" dirty="0" smtClean="0">
              <a:latin typeface="+mj-lt"/>
              <a:cs typeface="Gill Sans"/>
            </a:endParaRPr>
          </a:p>
          <a:p>
            <a:pPr marL="1371600" lvl="2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+mj-lt"/>
                <a:cs typeface="Gill Sans"/>
              </a:rPr>
              <a:t>HPV </a:t>
            </a:r>
            <a:r>
              <a:rPr lang="en-US" sz="2800" dirty="0">
                <a:latin typeface="+mj-lt"/>
                <a:cs typeface="Gill Sans"/>
              </a:rPr>
              <a:t>and Cervical Cancer</a:t>
            </a:r>
          </a:p>
          <a:p>
            <a:pPr marL="1371600" lvl="2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+mj-lt"/>
                <a:cs typeface="Gill Sans"/>
              </a:rPr>
              <a:t>Sunbathing and Skin Cancer</a:t>
            </a:r>
          </a:p>
          <a:p>
            <a:pPr marL="1371600" lvl="2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+mj-lt"/>
                <a:cs typeface="Gill Sans"/>
              </a:rPr>
              <a:t>Cell Phones and Brain Cancer</a:t>
            </a:r>
          </a:p>
          <a:p>
            <a:pPr marL="1371600" lvl="2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+mj-lt"/>
                <a:cs typeface="Gill Sans"/>
              </a:rPr>
              <a:t>Obesity and Breast Cancer</a:t>
            </a:r>
            <a:endParaRPr lang="en-US" sz="2800" dirty="0">
              <a:latin typeface="+mj-lt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0071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880729"/>
            <a:ext cx="8959635" cy="72361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Wrap up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latin typeface="+mn-lt"/>
                <a:ea typeface="ヒラギノ角ゴ ProN W3" charset="0"/>
                <a:cs typeface="Arial" charset="0"/>
                <a:sym typeface="Arial" charset="0"/>
              </a:rPr>
              <a:t>Do Hill’s postulates prove causation?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46097" y="1491295"/>
            <a:ext cx="7363250" cy="5697231"/>
          </a:xfrm>
          <a:prstGeom prst="rect">
            <a:avLst/>
          </a:prstGeom>
          <a:noFill/>
        </p:spPr>
        <p:txBody>
          <a:bodyPr wrap="square" lIns="64291" tIns="32146" rIns="64291" bIns="32146">
            <a:spAutoFit/>
          </a:bodyPr>
          <a:lstStyle/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From the evidence which relationships do you think are causal</a:t>
            </a:r>
            <a:r>
              <a:rPr lang="en-US" sz="2400" dirty="0" smtClean="0">
                <a:latin typeface="+mn-lt"/>
              </a:rPr>
              <a:t>?</a:t>
            </a:r>
          </a:p>
          <a:p>
            <a:pPr marL="859022" lvl="1" indent="-401822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Strong Relationships – HPV/Cervical Cancer &amp; Tanning/Skin Cancer</a:t>
            </a:r>
          </a:p>
          <a:p>
            <a:pPr marL="859022" lvl="1" indent="-401822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Weaker Relationships – Obesity/Breast Cancer &amp; Cell Phone/Brain Cancer</a:t>
            </a:r>
            <a:endParaRPr lang="en-US" sz="2400" dirty="0" smtClean="0">
              <a:solidFill>
                <a:srgbClr val="002060"/>
              </a:solidFill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How many postulates are required to prove causality ?</a:t>
            </a:r>
          </a:p>
          <a:p>
            <a:pPr marL="859022" lvl="1" indent="-401822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Can’t ever prove causality, but the more postulates supported the higher the likelihood </a:t>
            </a: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Are some postulates more important than others?</a:t>
            </a:r>
          </a:p>
          <a:p>
            <a:pPr marL="859022" lvl="1" indent="-401822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NO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If there is evidence supporting each postulate does that mean the relationship is likely to be causal? </a:t>
            </a:r>
            <a:endParaRPr lang="en-US" sz="2400" dirty="0" smtClean="0">
              <a:latin typeface="+mn-lt"/>
            </a:endParaRPr>
          </a:p>
          <a:p>
            <a:pPr marL="859022" lvl="1" indent="-401822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No, quality of evidence is important/confounding variables may play a role at any time</a:t>
            </a: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marL="401822" indent="-401822">
              <a:buFont typeface="Arial"/>
              <a:buChar char="•"/>
              <a:defRPr/>
            </a:pPr>
            <a:endParaRPr lang="en-US" sz="2400" dirty="0">
              <a:latin typeface="+mn-lt"/>
            </a:endParaRPr>
          </a:p>
          <a:p>
            <a:pPr algn="l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of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344"/>
            <a:ext cx="8229600" cy="45259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/>
              <a:t>I</a:t>
            </a:r>
            <a:r>
              <a:rPr lang="en-US" sz="2800" dirty="0" smtClean="0"/>
              <a:t>f a behavior can be associated with cancer and stopping that behavior can be shown to decrease cancer, then this correlation is effectively equivalent to causation.</a:t>
            </a:r>
          </a:p>
          <a:p>
            <a:endParaRPr lang="en-US" sz="2800" dirty="0"/>
          </a:p>
          <a:p>
            <a:r>
              <a:rPr lang="en-US" sz="2800" dirty="0" smtClean="0"/>
              <a:t>But if a strong argument can’t be made upfront, then it is difficult to get people to change behavior.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ee </a:t>
            </a:r>
            <a:r>
              <a:rPr lang="en-US" sz="2800" dirty="0"/>
              <a:t>reading on tobacco and lung </a:t>
            </a:r>
            <a:r>
              <a:rPr lang="en-US" sz="2800" dirty="0" smtClean="0"/>
              <a:t>cancer.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565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5306" y="2865892"/>
            <a:ext cx="7744250" cy="2188578"/>
          </a:xfrm>
          <a:prstGeom prst="rect">
            <a:avLst/>
          </a:prstGeom>
          <a:noFill/>
        </p:spPr>
        <p:txBody>
          <a:bodyPr wrap="square" lIns="64291" tIns="32146" rIns="64291" bIns="32146">
            <a:spAutoFit/>
          </a:bodyPr>
          <a:lstStyle/>
          <a:p>
            <a:pPr marL="401822" indent="-401822">
              <a:buFont typeface="Arial"/>
              <a:buChar char="•"/>
              <a:defRPr/>
            </a:pPr>
            <a:r>
              <a:rPr lang="en-US" sz="2400" b="1" u="sng" dirty="0" smtClean="0">
                <a:latin typeface="+mn-lt"/>
              </a:rPr>
              <a:t>Lesson 1.4 Homework  </a:t>
            </a:r>
            <a:r>
              <a:rPr lang="en-US" sz="2400" dirty="0" smtClean="0">
                <a:latin typeface="+mn-lt"/>
              </a:rPr>
              <a:t>- The Case </a:t>
            </a:r>
            <a:r>
              <a:rPr lang="en-US" sz="2400" dirty="0" smtClean="0">
                <a:latin typeface="+mn-lt"/>
              </a:rPr>
              <a:t>Against Smoking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dirty="0" smtClean="0">
                <a:latin typeface="+mn-lt"/>
              </a:rPr>
              <a:t>Read </a:t>
            </a:r>
            <a:r>
              <a:rPr lang="en-US" sz="2400" dirty="0" smtClean="0">
                <a:latin typeface="+mn-lt"/>
              </a:rPr>
              <a:t>the chapter from </a:t>
            </a:r>
            <a:r>
              <a:rPr lang="en-US" sz="2400" i="1" dirty="0" smtClean="0">
                <a:latin typeface="+mn-lt"/>
              </a:rPr>
              <a:t>The Emperor of All Maladies</a:t>
            </a:r>
            <a:r>
              <a:rPr lang="en-US" sz="2400" dirty="0" smtClean="0">
                <a:latin typeface="+mn-lt"/>
              </a:rPr>
              <a:t> that describes how tobacco companies exploited the challenges of proving causality to avoid </a:t>
            </a:r>
            <a:r>
              <a:rPr lang="en-US" sz="2400" smtClean="0">
                <a:latin typeface="+mn-lt"/>
              </a:rPr>
              <a:t>regulation.</a:t>
            </a:r>
          </a:p>
          <a:p>
            <a:pPr marL="401822" indent="-401822">
              <a:buFont typeface="Arial"/>
              <a:buChar char="•"/>
              <a:defRPr/>
            </a:pPr>
            <a:r>
              <a:rPr lang="en-US" sz="2400" smtClean="0">
                <a:latin typeface="+mn-lt"/>
              </a:rPr>
              <a:t>Answer </a:t>
            </a:r>
            <a:r>
              <a:rPr lang="en-US" sz="2400" dirty="0" smtClean="0">
                <a:latin typeface="+mn-lt"/>
              </a:rPr>
              <a:t>the questions that follow.</a:t>
            </a:r>
            <a:endParaRPr lang="en-US" sz="2400" dirty="0">
              <a:latin typeface="+mn-lt"/>
            </a:endParaRPr>
          </a:p>
          <a:p>
            <a:pPr algn="l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94281" y="1772251"/>
            <a:ext cx="8392519" cy="261973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704850" lvl="1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942064"/>
            <a:ext cx="8392519" cy="261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did Bruce Ames say about how useful the Ames test is at identifying carcinogens?</a:t>
            </a:r>
          </a:p>
          <a:p>
            <a:pPr marL="0" indent="0">
              <a:buFont typeface="Arial" charset="0"/>
              <a:buNone/>
            </a:pPr>
            <a:endParaRPr lang="en-US" dirty="0"/>
          </a:p>
          <a:p>
            <a:r>
              <a:rPr lang="en-US" dirty="0" smtClean="0"/>
              <a:t>How would you prove HPV causes cervical cancer?</a:t>
            </a:r>
          </a:p>
          <a:p>
            <a:pPr marL="704850" lvl="1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4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546"/>
            <a:ext cx="8229600" cy="1143000"/>
          </a:xfrm>
        </p:spPr>
        <p:txBody>
          <a:bodyPr/>
          <a:lstStyle/>
          <a:p>
            <a:r>
              <a:rPr lang="en-US" dirty="0" smtClean="0"/>
              <a:t>Who was Robert Koch?</a:t>
            </a:r>
            <a:endParaRPr lang="en-US" dirty="0"/>
          </a:p>
        </p:txBody>
      </p:sp>
      <p:pic>
        <p:nvPicPr>
          <p:cNvPr id="5" name="Picture 4" descr="Robert Ko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064" y="1417639"/>
            <a:ext cx="1746250" cy="211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4581" y="1434490"/>
            <a:ext cx="174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libri" charset="0"/>
              </a:rPr>
              <a:t>Robert Koch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41094" y="2708721"/>
            <a:ext cx="7126287" cy="3795712"/>
            <a:chOff x="1741094" y="2708721"/>
            <a:chExt cx="7126287" cy="379571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41094" y="2708721"/>
              <a:ext cx="2441575" cy="164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11194" y="4358133"/>
              <a:ext cx="2000250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25806" y="4853433"/>
              <a:ext cx="2441575" cy="165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Down Arrow 9"/>
            <p:cNvSpPr/>
            <p:nvPr/>
          </p:nvSpPr>
          <p:spPr>
            <a:xfrm>
              <a:off x="2161781" y="4437508"/>
              <a:ext cx="233363" cy="40481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6200000">
              <a:off x="3292081" y="5288408"/>
              <a:ext cx="258763" cy="40481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5984481" y="5288408"/>
              <a:ext cx="258763" cy="40481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06194" y="4974083"/>
              <a:ext cx="763587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5332471" y="2226338"/>
            <a:ext cx="335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Connecting the dots to disease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9339" y="2152367"/>
            <a:ext cx="202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Identify that there is a disease.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4801770"/>
            <a:ext cx="12838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Isolate the agent suspected of causing the disease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9783" y="5734496"/>
            <a:ext cx="3064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Re-introduce the agent into a healthy animal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06026" y="3930103"/>
            <a:ext cx="2361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animal should get the same disease as the original animal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337824" y="3311912"/>
            <a:ext cx="2330605" cy="5018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9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7175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Robert Koch’s postulates –</a:t>
            </a:r>
            <a:br>
              <a:rPr lang="en-US" dirty="0" smtClean="0"/>
            </a:br>
            <a:r>
              <a:rPr lang="en-US" dirty="0" smtClean="0"/>
              <a:t>An infectious microbe must: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14794"/>
            <a:ext cx="8229600" cy="10037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0" indent="0">
              <a:buNone/>
            </a:pPr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228600" y="1400175"/>
            <a:ext cx="8915400" cy="366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514350" marR="0" lvl="1" indent="-514350" algn="l" defTabSz="4572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+mn-cs"/>
              </a:rPr>
              <a:t>Associate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+mn-cs"/>
              </a:rPr>
              <a:t> with every case of the disease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+mn-cs"/>
              </a:rPr>
              <a:t> </a:t>
            </a:r>
          </a:p>
          <a:p>
            <a:pPr marL="514350" marR="0" lvl="1" indent="-514350" algn="l" defTabSz="4572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dirty="0" smtClean="0">
                <a:latin typeface="+mn-lt"/>
                <a:ea typeface="ＭＳ Ｐゴシック" pitchFamily="-110" charset="-128"/>
                <a:cs typeface="+mn-cs"/>
              </a:rPr>
              <a:t>B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+mn-cs"/>
              </a:rPr>
              <a:t>e isolated from the sick animal</a:t>
            </a:r>
            <a:endParaRPr lang="en-US" sz="2800" noProof="0" dirty="0">
              <a:latin typeface="+mn-lt"/>
              <a:ea typeface="ＭＳ Ｐゴシック" pitchFamily="-110" charset="-128"/>
              <a:cs typeface="+mn-cs"/>
            </a:endParaRPr>
          </a:p>
          <a:p>
            <a:pPr marL="514350" marR="0" lvl="1" indent="-514350" algn="l" defTabSz="4572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+mn-cs"/>
              </a:rPr>
              <a:t>Cause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+mn-cs"/>
              </a:rPr>
              <a:t> the disease when introduced into a second healthy animal</a:t>
            </a:r>
          </a:p>
          <a:p>
            <a:pPr marL="514350" marR="0" lvl="1" indent="-514350" algn="l" defTabSz="4572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aseline="0" dirty="0" smtClean="0">
                <a:latin typeface="+mn-lt"/>
                <a:ea typeface="ＭＳ Ｐゴシック" pitchFamily="-110" charset="-128"/>
                <a:cs typeface="+mn-cs"/>
              </a:rPr>
              <a:t>Be</a:t>
            </a:r>
            <a:r>
              <a:rPr lang="en-US" sz="2800" dirty="0" smtClean="0">
                <a:latin typeface="+mn-lt"/>
                <a:ea typeface="ＭＳ Ｐゴシック" pitchFamily="-110" charset="-128"/>
                <a:cs typeface="+mn-cs"/>
              </a:rPr>
              <a:t> the same microbe when re-isolated from the second sick animal.  </a:t>
            </a:r>
            <a:endParaRPr lang="en-US" sz="2800" dirty="0" smtClean="0">
              <a:latin typeface="+mn-lt"/>
              <a:ea typeface="ＭＳ Ｐゴシック" pitchFamily="-110" charset="-128"/>
              <a:cs typeface="+mn-cs"/>
            </a:endParaRPr>
          </a:p>
          <a:p>
            <a:pPr marL="0" marR="0" lvl="1" algn="ctr" defTabSz="4572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  <a:ea typeface="ＭＳ Ｐゴシック" pitchFamily="-110" charset="-128"/>
                <a:cs typeface="+mn-cs"/>
              </a:rPr>
              <a:t>Which of these could we do to show that </a:t>
            </a:r>
          </a:p>
          <a:p>
            <a:pPr marL="0" marR="0" lvl="1" algn="ctr" defTabSz="4572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  <a:ea typeface="ＭＳ Ｐゴシック" pitchFamily="-110" charset="-128"/>
                <a:cs typeface="+mn-cs"/>
              </a:rPr>
              <a:t>HPV causes cervical cancer?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10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800" b="1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68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7175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Can you give an example of a carcinogen known to cause cancer?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14794"/>
            <a:ext cx="8229600" cy="10037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0" indent="0">
              <a:buNone/>
            </a:pPr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354" y="2214794"/>
            <a:ext cx="3635725" cy="2423817"/>
          </a:xfrm>
          <a:prstGeom prst="rect">
            <a:avLst/>
          </a:prstGeom>
        </p:spPr>
      </p:pic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523416" y="4592925"/>
            <a:ext cx="8229600" cy="65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>
                <a:latin typeface="+mj-lt"/>
              </a:rPr>
              <a:t>Could </a:t>
            </a:r>
            <a:r>
              <a:rPr lang="en-US" sz="3200" b="0" dirty="0" smtClean="0">
                <a:latin typeface="+mj-lt"/>
              </a:rPr>
              <a:t>you use Koch’s postulates to prove it?</a:t>
            </a:r>
            <a:br>
              <a:rPr lang="en-US" sz="3200" b="0" dirty="0" smtClean="0">
                <a:latin typeface="+mj-lt"/>
              </a:rPr>
            </a:br>
            <a:endParaRPr lang="en-US" sz="2000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4985" y="5274526"/>
            <a:ext cx="5720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No, because we couldn’t isolate the carcinogen from the person, unlike an infectious agent and it would be unethical to use cigarettes to try to produce cancer in a healthy person</a:t>
            </a:r>
          </a:p>
        </p:txBody>
      </p:sp>
    </p:spTree>
    <p:extLst>
      <p:ext uri="{BB962C8B-B14F-4D97-AF65-F5344CB8AC3E}">
        <p14:creationId xmlns:p14="http://schemas.microsoft.com/office/powerpoint/2010/main" val="29185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580074"/>
          </a:xfrm>
        </p:spPr>
        <p:txBody>
          <a:bodyPr/>
          <a:lstStyle/>
          <a:p>
            <a:r>
              <a:rPr lang="en-US" dirty="0" smtClean="0"/>
              <a:t>What is the major problem if you can’t use Koch’s postulates to prove causation for a particular carcinogen?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4711"/>
            <a:ext cx="8229600" cy="3271451"/>
          </a:xfrm>
        </p:spPr>
        <p:txBody>
          <a:bodyPr/>
          <a:lstStyle/>
          <a:p>
            <a:r>
              <a:rPr lang="en-US" dirty="0" smtClean="0"/>
              <a:t>If we cannot definitively establish that an agent causes cancer, it is difficult to make the argument that people need to change their behavior to prevent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702591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The problem of causation vs. correlation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683" y="2844544"/>
            <a:ext cx="7819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+mn-lt"/>
              </a:rPr>
              <a:t>What is the difference between them? </a:t>
            </a:r>
          </a:p>
          <a:p>
            <a:pPr algn="ctr"/>
            <a:r>
              <a:rPr lang="en-US" sz="3200" dirty="0" smtClean="0">
                <a:latin typeface="+mn-lt"/>
              </a:rPr>
              <a:t>Correlation = relationship between 2 variables</a:t>
            </a:r>
          </a:p>
          <a:p>
            <a:pPr algn="ctr"/>
            <a:r>
              <a:rPr lang="en-US" sz="3200" dirty="0" smtClean="0">
                <a:latin typeface="+mn-lt"/>
              </a:rPr>
              <a:t>Causation = one variable causes a change in the other variable</a:t>
            </a:r>
            <a:endParaRPr lang="en-US" sz="3200" dirty="0">
              <a:latin typeface="+mn-lt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+mn-lt"/>
              </a:rPr>
              <a:t>W</a:t>
            </a:r>
            <a:r>
              <a:rPr lang="en-US" sz="3200" b="1" i="1" dirty="0" smtClean="0">
                <a:solidFill>
                  <a:srgbClr val="FF0000"/>
                </a:solidFill>
                <a:latin typeface="+mn-lt"/>
              </a:rPr>
              <a:t>hy is it important?</a:t>
            </a:r>
            <a:endParaRPr lang="en-US" sz="32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263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441156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Determining causation vs. correlatio</a:t>
            </a:r>
            <a:r>
              <a:rPr lang="en-US" dirty="0"/>
              <a:t>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8242" y="1688708"/>
            <a:ext cx="78197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Different types of study</a:t>
            </a:r>
            <a:r>
              <a:rPr lang="en-US" sz="2800" dirty="0" smtClean="0">
                <a:latin typeface="+mn-lt"/>
              </a:rPr>
              <a:t>:</a:t>
            </a:r>
            <a:endParaRPr lang="en-US" sz="2800" dirty="0">
              <a:latin typeface="+mn-lt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Observational (epidemiological</a:t>
            </a:r>
            <a:r>
              <a:rPr lang="en-US" sz="2800" dirty="0" smtClean="0">
                <a:latin typeface="+mn-lt"/>
              </a:rPr>
              <a:t>)</a:t>
            </a:r>
          </a:p>
          <a:p>
            <a:pPr marL="1828800" lvl="3" indent="-457200">
              <a:buFont typeface="Arial"/>
              <a:buChar char="•"/>
            </a:pPr>
            <a:r>
              <a:rPr lang="en-US" sz="2000" dirty="0" smtClean="0">
                <a:latin typeface="+mn-lt"/>
              </a:rPr>
              <a:t>Ex.  How many people in this lung cancer population, smoke?</a:t>
            </a:r>
            <a:endParaRPr lang="en-US" sz="2000" dirty="0" smtClean="0">
              <a:latin typeface="+mn-lt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Interventional</a:t>
            </a:r>
          </a:p>
          <a:p>
            <a:pPr marL="1828800" lvl="3" indent="-457200">
              <a:buFont typeface="Arial"/>
              <a:buChar char="•"/>
            </a:pPr>
            <a:r>
              <a:rPr lang="en-US" sz="2000" dirty="0" smtClean="0">
                <a:latin typeface="+mn-lt"/>
              </a:rPr>
              <a:t>Ex.  How many people in this population who smoke, develop cancer?</a:t>
            </a:r>
            <a:endParaRPr lang="en-US" sz="2000" dirty="0" smtClean="0">
              <a:latin typeface="+mn-lt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Randomized control </a:t>
            </a:r>
            <a:r>
              <a:rPr lang="en-US" sz="2800" dirty="0" smtClean="0">
                <a:latin typeface="+mn-lt"/>
              </a:rPr>
              <a:t>studies</a:t>
            </a:r>
          </a:p>
          <a:p>
            <a:pPr marL="1828800" lvl="3" indent="-457200">
              <a:buFont typeface="Arial"/>
              <a:buChar char="•"/>
            </a:pPr>
            <a:r>
              <a:rPr lang="en-US" sz="2000" dirty="0" smtClean="0">
                <a:latin typeface="+mn-lt"/>
              </a:rPr>
              <a:t>Ex. If we randomly give half the people cigarettes to smoke, how many will develop lung cancer compared to the non-smokers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242" y="5538385"/>
            <a:ext cx="7819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Can’t do randomized control studies with cancer in humans!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126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Bradford Hill - wrestling with correlation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43" y="1560661"/>
            <a:ext cx="3158356" cy="42394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1743" y="5884198"/>
            <a:ext cx="2956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Bradford Hill (1897 – 1991)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98042" y="1360659"/>
            <a:ext cx="48887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n-lt"/>
              </a:rPr>
              <a:t>Hill ran a </a:t>
            </a:r>
            <a:r>
              <a:rPr lang="en-US" sz="2400" u="sng" dirty="0" smtClean="0">
                <a:latin typeface="+mn-lt"/>
              </a:rPr>
              <a:t>controlled study</a:t>
            </a:r>
            <a:r>
              <a:rPr lang="en-US" sz="2400" dirty="0" smtClean="0">
                <a:latin typeface="+mn-lt"/>
              </a:rPr>
              <a:t> showing that cigarette smoking correlated with lung cancer. 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n-lt"/>
              </a:rPr>
              <a:t>He could not prove ‘causation’ by Koch’s standards</a:t>
            </a:r>
            <a:r>
              <a:rPr lang="en-US" sz="2400" dirty="0" smtClean="0">
                <a:latin typeface="+mn-lt"/>
              </a:rPr>
              <a:t>.  </a:t>
            </a:r>
            <a:r>
              <a:rPr lang="en-US" sz="2400" dirty="0" smtClean="0">
                <a:latin typeface="+mn-lt"/>
              </a:rPr>
              <a:t>Observational and Interventional studies cannot prove causation.</a:t>
            </a:r>
            <a:endParaRPr lang="en-US" sz="2400" dirty="0" smtClean="0">
              <a:latin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+mn-lt"/>
              </a:rPr>
              <a:t>But by eliminating alternate explanations, he could </a:t>
            </a:r>
            <a:r>
              <a:rPr lang="en-US" sz="2400" u="sng" dirty="0" smtClean="0">
                <a:latin typeface="+mn-lt"/>
              </a:rPr>
              <a:t>statistically show causality</a:t>
            </a:r>
            <a:r>
              <a:rPr lang="en-US" sz="2400" dirty="0" smtClean="0">
                <a:latin typeface="+mn-lt"/>
              </a:rPr>
              <a:t> in complex diseases like cancer.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2026&quot;&gt;&lt;object type=&quot;3&quot; unique_id=&quot;12027&quot;&gt;&lt;property id=&quot;20148&quot; value=&quot;5&quot;/&gt;&lt;property id=&quot;20300&quot; value=&quot;Slide 1&quot;/&gt;&lt;property id=&quot;20307&quot; value=&quot;270&quot;/&gt;&lt;/object&gt;&lt;object type=&quot;3&quot; unique_id=&quot;12028&quot;&gt;&lt;property id=&quot;20148&quot; value=&quot;5&quot;/&gt;&lt;property id=&quot;20300&quot; value=&quot;Slide 2 - &amp;quot;Do Now&amp;quot;&quot;/&gt;&lt;property id=&quot;20307&quot; value=&quot;322&quot;/&gt;&lt;/object&gt;&lt;object type=&quot;3&quot; unique_id=&quot;12029&quot;&gt;&lt;property id=&quot;20148&quot; value=&quot;5&quot;/&gt;&lt;property id=&quot;20300&quot; value=&quot;Slide 3 - &amp;quot;Remember Robert Koch?&amp;quot;&quot;/&gt;&lt;property id=&quot;20307&quot; value=&quot;325&quot;/&gt;&lt;/object&gt;&lt;object type=&quot;3&quot; unique_id=&quot;12030&quot;&gt;&lt;property id=&quot;20148&quot; value=&quot;5&quot;/&gt;&lt;property id=&quot;20300&quot; value=&quot;Slide 4 - &amp;quot;Remember Koch’s postulates? An infectious microbe must:&amp;quot;&quot;/&gt;&lt;property id=&quot;20307&quot; value=&quot;259&quot;/&gt;&lt;/object&gt;&lt;object type=&quot;3&quot; unique_id=&quot;12031&quot;&gt;&lt;property id=&quot;20148&quot; value=&quot;5&quot;/&gt;&lt;property id=&quot;20300&quot; value=&quot;Slide 5 - &amp;quot;Can you give an example of a carcinogen known to cause cancer?&amp;quot;&quot;/&gt;&lt;property id=&quot;20307&quot; value=&quot;346&quot;/&gt;&lt;/object&gt;&lt;object type=&quot;3&quot; unique_id=&quot;12032&quot;&gt;&lt;property id=&quot;20148&quot; value=&quot;5&quot;/&gt;&lt;property id=&quot;20300&quot; value=&quot;Slide 6 - &amp;quot;Remember the Metabolic disease module?   The problem of causation vs. correlation &amp;quot;&quot;/&gt;&lt;property id=&quot;20307&quot; value=&quot;260&quot;/&gt;&lt;/object&gt;&lt;object type=&quot;3&quot; unique_id=&quot;12033&quot;&gt;&lt;property id=&quot;20148&quot; value=&quot;5&quot;/&gt;&lt;property id=&quot;20300&quot; value=&quot;Slide 7 - &amp;quot;Remember the Metabolic disease module?    &amp;quot;&quot;/&gt;&lt;property id=&quot;20307&quot; value=&quot;335&quot;/&gt;&lt;/object&gt;&lt;object type=&quot;3&quot; unique_id=&quot;12034&quot;&gt;&lt;property id=&quot;20148&quot; value=&quot;5&quot;/&gt;&lt;property id=&quot;20300&quot; value=&quot;Slide 8 - &amp;quot;Bradford Hill - wrestling with correlation&amp;quot;&quot;/&gt;&lt;property id=&quot;20307&quot; value=&quot;328&quot;/&gt;&lt;/object&gt;&lt;object type=&quot;3&quot; unique_id=&quot;12035&quot;&gt;&lt;property id=&quot;20148&quot; value=&quot;5&quot;/&gt;&lt;property id=&quot;20300&quot; value=&quot;Slide 9 - &amp;quot;How Hill’s postulates work&amp;quot;&quot;/&gt;&lt;property id=&quot;20307&quot; value=&quot;344&quot;/&gt;&lt;/object&gt;&lt;object type=&quot;3&quot; unique_id=&quot;12036&quot;&gt;&lt;property id=&quot;20148&quot; value=&quot;5&quot;/&gt;&lt;property id=&quot;20300&quot; value=&quot;Slide 10 - &amp;quot;Hill’s postulates  The relationship between a proposed carcinogen and a cancer must be:   &amp;quot;&quot;/&gt;&lt;property id=&quot;20307&quot; value=&quot;266&quot;/&gt;&lt;/object&gt;&lt;object type=&quot;3&quot; unique_id=&quot;12037&quot;&gt;&lt;property id=&quot;20148&quot; value=&quot;5&quot;/&gt;&lt;property id=&quot;20300&quot; value=&quot;Slide 11 - &amp;quot;Hills’ postulates for cigarette smoking and cancer&amp;quot;&quot;/&gt;&lt;property id=&quot;20307&quot; value=&quot;343&quot;/&gt;&lt;/object&gt;&lt;object type=&quot;3&quot; unique_id=&quot;12038&quot;&gt;&lt;property id=&quot;20148&quot; value=&quot;5&quot;/&gt;&lt;property id=&quot;20300&quot; value=&quot;Slide 12 - &amp;quot;Activity:  &amp;quot;&quot;/&gt;&lt;property id=&quot;20307&quot; value=&quot;330&quot;/&gt;&lt;/object&gt;&lt;object type=&quot;3&quot; unique_id=&quot;12039&quot;&gt;&lt;property id=&quot;20148&quot; value=&quot;5&quot;/&gt;&lt;property id=&quot;20300&quot; value=&quot;Slide 13 - &amp;quot;Wrap up  Do Hill’s postulates prove causation?   &amp;quot;&quot;/&gt;&lt;property id=&quot;20307&quot; value=&quot;334&quot;/&gt;&lt;/object&gt;&lt;object type=&quot;3&quot; unique_id=&quot;12040&quot;&gt;&lt;property id=&quot;20148&quot; value=&quot;5&quot;/&gt;&lt;property id=&quot;20300&quot; value=&quot;Slide 14 - &amp;quot;The Challenge of Causality&amp;quot;&quot;/&gt;&lt;property id=&quot;20307&quot; value=&quot;345&quot;/&gt;&lt;/object&gt;&lt;object type=&quot;3&quot; unique_id=&quot;12041&quot;&gt;&lt;property id=&quot;20148&quot; value=&quot;5&quot;/&gt;&lt;property id=&quot;20300&quot; value=&quot;Slide 15 - &amp;quot;Homework&amp;quot;&quot;/&gt;&lt;property id=&quot;20307&quot; value=&quot;269&quot;/&gt;&lt;/object&gt;&lt;/object&gt;&lt;object type=&quot;8&quot; unique_id=&quot;1205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 template.thmx</Template>
  <TotalTime>13487</TotalTime>
  <Words>833</Words>
  <Application>Microsoft Office PowerPoint</Application>
  <PresentationFormat>On-screen Show (4:3)</PresentationFormat>
  <Paragraphs>116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MD template</vt:lpstr>
      <vt:lpstr>PowerPoint Presentation</vt:lpstr>
      <vt:lpstr>Do Now</vt:lpstr>
      <vt:lpstr>Who was Robert Koch?</vt:lpstr>
      <vt:lpstr>Robert Koch’s postulates – An infectious microbe must:</vt:lpstr>
      <vt:lpstr>Can you give an example of a carcinogen known to cause cancer?</vt:lpstr>
      <vt:lpstr>What is the major problem if you can’t use Koch’s postulates to prove causation for a particular carcinogen?</vt:lpstr>
      <vt:lpstr>The problem of causation vs. correlation    </vt:lpstr>
      <vt:lpstr>Determining causation vs. correlation   </vt:lpstr>
      <vt:lpstr>Bradford Hill - wrestling with correlation</vt:lpstr>
      <vt:lpstr>How Hill’s postulates work</vt:lpstr>
      <vt:lpstr>Hill’s postulates  The relationship between a proposed carcinogen and a cancer must be:  </vt:lpstr>
      <vt:lpstr>Hills’ postulates for cigarette smoking and cancer</vt:lpstr>
      <vt:lpstr>Activity:  </vt:lpstr>
      <vt:lpstr>Wrap up  Do Hill’s postulates prove causation?   </vt:lpstr>
      <vt:lpstr>The Challenge of Causality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berri jacque</dc:creator>
  <cp:lastModifiedBy>Eagle</cp:lastModifiedBy>
  <cp:revision>271</cp:revision>
  <cp:lastPrinted>2010-11-09T17:54:24Z</cp:lastPrinted>
  <dcterms:created xsi:type="dcterms:W3CDTF">2012-01-20T17:36:20Z</dcterms:created>
  <dcterms:modified xsi:type="dcterms:W3CDTF">2018-04-19T13:18:40Z</dcterms:modified>
</cp:coreProperties>
</file>